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9a1a1b25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89a1a1b25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8412b6a83_1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8412b6a83_1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0b69e3d5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0b69e3d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0b69e3d5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0b69e3d5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869d01df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869d01df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883ccb91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883ccb91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9a1a1b25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9a1a1b25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0b69e3d52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0b69e3d5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883ccb91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8883ccb91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lastní rozvržení">
  <p:cSld name="AUTOLAYOUT">
    <p:bg>
      <p:bgPr>
        <a:solidFill>
          <a:srgbClr val="FFFFF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181125" y="181125"/>
            <a:ext cx="8795400" cy="478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 txBox="1"/>
          <p:nvPr>
            <p:ph type="title"/>
          </p:nvPr>
        </p:nvSpPr>
        <p:spPr>
          <a:xfrm>
            <a:off x="811650" y="799739"/>
            <a:ext cx="6458400" cy="14799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811650" y="2432039"/>
            <a:ext cx="6458400" cy="20376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palba.cz/viewtopic.php?f=262&amp;t=3632" TargetMode="External"/><Relationship Id="rId4" Type="http://schemas.openxmlformats.org/officeDocument/2006/relationships/hyperlink" Target="https://cs.wikipedia.org/wiki/Vasco_da_Gam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Vasco da Gama</a:t>
            </a:r>
            <a:endParaRPr/>
          </a:p>
        </p:txBody>
      </p:sp>
      <p:sp>
        <p:nvSpPr>
          <p:cNvPr id="79" name="Google Shape;79;p14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Jan Dašek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/>
          <p:nvPr>
            <p:ph type="title"/>
          </p:nvPr>
        </p:nvSpPr>
        <p:spPr>
          <a:xfrm>
            <a:off x="811650" y="799739"/>
            <a:ext cx="6458400" cy="14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144" name="Google Shape;144;p23"/>
          <p:cNvSpPr txBox="1"/>
          <p:nvPr>
            <p:ph idx="1" type="body"/>
          </p:nvPr>
        </p:nvSpPr>
        <p:spPr>
          <a:xfrm>
            <a:off x="811650" y="2432039"/>
            <a:ext cx="6458400" cy="20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http://www.palba.cz/viewtopic.php?f=262&amp;t=3632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c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https://cs.wikipedia.org/wiki/Vasco_da_Gama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cs" sz="1800">
                <a:latin typeface="Arial"/>
                <a:ea typeface="Arial"/>
                <a:cs typeface="Arial"/>
                <a:sym typeface="Arial"/>
              </a:rPr>
              <a:t>Encyklopedie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811650" y="799745"/>
            <a:ext cx="6458400" cy="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Informace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811650" y="1864528"/>
            <a:ext cx="6458400" cy="26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Národnost - Portugalec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Povolání - Mořeplavec, objevitel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Narození - 1469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Úmrtí - 1524</a:t>
            </a:r>
            <a:endParaRPr sz="1800"/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09050" y="1014425"/>
            <a:ext cx="207645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811650" y="864070"/>
            <a:ext cx="6458400" cy="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Životopis 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811650" y="1907375"/>
            <a:ext cx="6458400" cy="25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Narodil se jako jeden z mnoha synů guvernéra přístavního města Sines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>
                <a:solidFill>
                  <a:srgbClr val="202122"/>
                </a:solidFill>
                <a:highlight>
                  <a:srgbClr val="FFFFFF"/>
                </a:highlight>
              </a:rPr>
              <a:t>Kolem roku 1480 vstoupil do Řádu svatého Jakuba od meče</a:t>
            </a:r>
            <a:endParaRPr sz="180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02122"/>
              </a:buClr>
              <a:buSzPts val="1800"/>
              <a:buChar char="●"/>
            </a:pPr>
            <a:r>
              <a:rPr lang="cs" sz="1800">
                <a:solidFill>
                  <a:srgbClr val="202122"/>
                </a:solidFill>
                <a:highlight>
                  <a:srgbClr val="FFFFFF"/>
                </a:highlight>
              </a:rPr>
              <a:t>V rodném městečku už často jezdil s rybáři na moře, kde se učil vše o plavbě.</a:t>
            </a:r>
            <a:endParaRPr sz="1800">
              <a:solidFill>
                <a:srgbClr val="2021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 flipH="1">
            <a:off x="9589800" y="735300"/>
            <a:ext cx="702300" cy="10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857500" y="515475"/>
            <a:ext cx="6458400" cy="38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b="1" lang="cs" sz="1800">
                <a:latin typeface="Arial"/>
                <a:ea typeface="Arial"/>
                <a:cs typeface="Arial"/>
                <a:sym typeface="Arial"/>
              </a:rPr>
              <a:t>Objevitelská plavba (1497–1499) -</a:t>
            </a:r>
            <a:r>
              <a:rPr lang="cs" sz="18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Vasco da Gama opustil Lisabon roku 1497 se čtyřmi plachetnicemi. Cesta vedla z Lisabonu okolo Mysu dobré naděje do Indie. </a:t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Když Gama dorazil do Indie tamní král s ním nechtěl obchodovat, ale nakonec se nechal přemluvit.</a:t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Zde se Gama rozhodl plavbu ukončit a vrátit se do Portugalska.</a:t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Cesta zpět byla pro všechny členy posádky noční můra. Čelili velkým bouřkám a nepříznivým větrům. Onemocněli také kurdějemi. </a:t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2021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8703475" y="406825"/>
            <a:ext cx="150000" cy="14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885125" y="497312"/>
            <a:ext cx="6458400" cy="39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Po této plavbě bylo přijetí jeho a jeho mužů velkolepé i když bohatství co Gama přivezl nepokrylo výdaje na plavbu.</a:t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Panovník mu chtěl darovat jeho rodné město, ale to se kvůli Řádu svatého Jakuba nepovedlo. Nakonec ho odškodnil darováním titulu </a:t>
            </a:r>
            <a:r>
              <a:rPr i="1"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Dom</a:t>
            </a: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Gama za této cesty stihl zapsat spoustu zeměpisných informací i zápisky o tamní kultuře.</a:t>
            </a:r>
            <a:endParaRPr sz="1800">
              <a:solidFill>
                <a:srgbClr val="2021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8971575" y="1175650"/>
            <a:ext cx="6216600" cy="14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811650" y="476750"/>
            <a:ext cx="6458400" cy="39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cs" sz="1800">
                <a:latin typeface="Arial"/>
                <a:ea typeface="Arial"/>
                <a:cs typeface="Arial"/>
                <a:sym typeface="Arial"/>
              </a:rPr>
              <a:t>Před další Gamovou plavbou vyslal král Manuel další dvě plavby do Indie. Ty byly lépe zajištěné aby přesvědčily tamní krále o síle evropského krále. Nakonec si ale jen indické krále znepřátelili.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cs" sz="1800">
                <a:latin typeface="Arial"/>
                <a:ea typeface="Arial"/>
                <a:cs typeface="Arial"/>
                <a:sym typeface="Arial"/>
              </a:rPr>
              <a:t>Dobyvatelská plavba (1502 - 1503) - </a:t>
            </a:r>
            <a:r>
              <a:rPr lang="cs" sz="1800">
                <a:latin typeface="Arial"/>
                <a:ea typeface="Arial"/>
                <a:cs typeface="Arial"/>
                <a:sym typeface="Arial"/>
              </a:rPr>
              <a:t>Tuto plavbu podnikl Gama jako admirál. Byla vyslána za účelem dosažení a upevnění portugalské moci v </a:t>
            </a:r>
            <a:r>
              <a:rPr lang="cs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Arabském moři</a:t>
            </a:r>
            <a:r>
              <a:rPr lang="cs" sz="180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 na pobřeží Indie.</a:t>
            </a:r>
            <a:endParaRPr sz="180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02122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Výsledkem cesty bylo založení obchodních středisek v Kóžikkótu </a:t>
            </a: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Kananuru.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Gama za tuto plavbu dostal důchod 400 000 reálů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Následujících dvacet let žil Vasco da Gama klidným životem.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8991875" y="1192000"/>
            <a:ext cx="690900" cy="14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811650" y="932508"/>
            <a:ext cx="6458400" cy="353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cs" sz="1800">
                <a:latin typeface="Arial"/>
                <a:ea typeface="Arial"/>
                <a:cs typeface="Arial"/>
                <a:sym typeface="Arial"/>
              </a:rPr>
              <a:t>Poslední plavba (1524) - </a:t>
            </a:r>
            <a:r>
              <a:rPr lang="cs" sz="1800">
                <a:latin typeface="Arial"/>
                <a:ea typeface="Arial"/>
                <a:cs typeface="Arial"/>
                <a:sym typeface="Arial"/>
              </a:rPr>
              <a:t>Tuto plavbu provedl Vasco da Gama již jako nově jmenovaný místokrál Indie.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cs" sz="180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Asi po čtyřměsíčním pobytu však v Kóčinu zemřel.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811650" y="799739"/>
            <a:ext cx="6458400" cy="14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811650" y="2432039"/>
            <a:ext cx="6458400" cy="20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/>
              <a:t>Objevitelská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600"/>
              <a:buChar char="●"/>
            </a:pPr>
            <a:r>
              <a:rPr lang="cs"/>
              <a:t>Dobyvatelská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600"/>
              <a:buChar char="●"/>
            </a:pPr>
            <a:r>
              <a:rPr lang="cs"/>
              <a:t>Poslední plavba</a:t>
            </a:r>
            <a:endParaRPr/>
          </a:p>
        </p:txBody>
      </p:sp>
      <p:pic>
        <p:nvPicPr>
          <p:cNvPr id="123" name="Google Shape;12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5350" y="212722"/>
            <a:ext cx="6520000" cy="46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774650" y="429720"/>
            <a:ext cx="6458400" cy="71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Obrázky</a:t>
            </a:r>
            <a:endParaRPr/>
          </a:p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>
            <a:off x="634025" y="1147031"/>
            <a:ext cx="6458400" cy="321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6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cs" sz="1800">
                <a:latin typeface="Arial"/>
                <a:ea typeface="Arial"/>
                <a:cs typeface="Arial"/>
                <a:sym typeface="Arial"/>
              </a:rPr>
              <a:t>Vasco da Gama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cs" sz="1800">
                <a:latin typeface="Arial"/>
                <a:ea typeface="Arial"/>
                <a:cs typeface="Arial"/>
                <a:sym typeface="Arial"/>
              </a:rPr>
              <a:t>hrob Vasco da Gamy v Kóčinu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cs" sz="1800">
                <a:latin typeface="Arial"/>
                <a:ea typeface="Arial"/>
                <a:cs typeface="Arial"/>
                <a:sym typeface="Arial"/>
              </a:rPr>
              <a:t>Podpis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5781" y="2723475"/>
            <a:ext cx="1524069" cy="2032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2"/>
          <p:cNvSpPr txBox="1"/>
          <p:nvPr/>
        </p:nvSpPr>
        <p:spPr>
          <a:xfrm>
            <a:off x="1376525" y="3108300"/>
            <a:ext cx="666000" cy="2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32" name="Google Shape;132;p22"/>
          <p:cNvCxnSpPr>
            <a:endCxn id="130" idx="1"/>
          </p:cNvCxnSpPr>
          <p:nvPr/>
        </p:nvCxnSpPr>
        <p:spPr>
          <a:xfrm>
            <a:off x="4270081" y="1887325"/>
            <a:ext cx="2345700" cy="185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33" name="Google Shape;13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5100" y="141125"/>
            <a:ext cx="1476638" cy="203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28587" y="2723475"/>
            <a:ext cx="1621350" cy="203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4650" y="3489376"/>
            <a:ext cx="1621350" cy="6966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6" name="Google Shape;136;p22"/>
          <p:cNvCxnSpPr>
            <a:endCxn id="134" idx="1"/>
          </p:cNvCxnSpPr>
          <p:nvPr/>
        </p:nvCxnSpPr>
        <p:spPr>
          <a:xfrm>
            <a:off x="2856687" y="1450525"/>
            <a:ext cx="771900" cy="228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7" name="Google Shape;137;p22"/>
          <p:cNvCxnSpPr>
            <a:endCxn id="133" idx="1"/>
          </p:cNvCxnSpPr>
          <p:nvPr/>
        </p:nvCxnSpPr>
        <p:spPr>
          <a:xfrm flipH="1" rot="10800000">
            <a:off x="2841800" y="1157175"/>
            <a:ext cx="3933300" cy="285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8" name="Google Shape;138;p22"/>
          <p:cNvCxnSpPr>
            <a:endCxn id="131" idx="2"/>
          </p:cNvCxnSpPr>
          <p:nvPr/>
        </p:nvCxnSpPr>
        <p:spPr>
          <a:xfrm flipH="1">
            <a:off x="1709525" y="2301600"/>
            <a:ext cx="185100" cy="110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